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6"/>
  </p:notesMasterIdLst>
  <p:sldIdLst>
    <p:sldId id="305" r:id="rId14"/>
    <p:sldId id="268" r:id="rId15"/>
    <p:sldId id="355" r:id="rId16"/>
    <p:sldId id="356" r:id="rId17"/>
    <p:sldId id="362" r:id="rId18"/>
    <p:sldId id="327" r:id="rId19"/>
    <p:sldId id="349" r:id="rId20"/>
    <p:sldId id="348" r:id="rId21"/>
    <p:sldId id="347" r:id="rId22"/>
    <p:sldId id="346" r:id="rId23"/>
    <p:sldId id="357" r:id="rId24"/>
    <p:sldId id="329" r:id="rId25"/>
    <p:sldId id="330" r:id="rId26"/>
    <p:sldId id="358" r:id="rId27"/>
    <p:sldId id="331" r:id="rId28"/>
    <p:sldId id="336" r:id="rId29"/>
    <p:sldId id="337" r:id="rId30"/>
    <p:sldId id="338" r:id="rId31"/>
    <p:sldId id="340" r:id="rId32"/>
    <p:sldId id="341" r:id="rId33"/>
    <p:sldId id="360" r:id="rId34"/>
    <p:sldId id="342" r:id="rId35"/>
    <p:sldId id="343" r:id="rId36"/>
    <p:sldId id="344" r:id="rId37"/>
    <p:sldId id="345" r:id="rId38"/>
    <p:sldId id="350" r:id="rId39"/>
    <p:sldId id="351" r:id="rId40"/>
    <p:sldId id="352" r:id="rId41"/>
    <p:sldId id="353" r:id="rId42"/>
    <p:sldId id="354" r:id="rId43"/>
    <p:sldId id="361" r:id="rId44"/>
    <p:sldId id="32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extLst>
            </c:dLbl>
            <c:dLbl>
              <c:idx val="2"/>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extLst>
            </c:dLbl>
            <c:dLbl>
              <c:idx val="3"/>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1335865136"/>
        <c:axId val="1335868400"/>
      </c:lineChart>
      <c:catAx>
        <c:axId val="1335865136"/>
        <c:scaling>
          <c:orientation val="minMax"/>
        </c:scaling>
        <c:delete val="0"/>
        <c:axPos val="b"/>
        <c:numFmt formatCode="General" sourceLinked="1"/>
        <c:majorTickMark val="out"/>
        <c:minorTickMark val="none"/>
        <c:tickLblPos val="nextTo"/>
        <c:txPr>
          <a:bodyPr/>
          <a:lstStyle/>
          <a:p>
            <a:pPr>
              <a:defRPr b="1"/>
            </a:pPr>
            <a:endParaRPr lang="en-US"/>
          </a:p>
        </c:txPr>
        <c:crossAx val="1335868400"/>
        <c:crosses val="autoZero"/>
        <c:auto val="1"/>
        <c:lblAlgn val="ctr"/>
        <c:lblOffset val="100"/>
        <c:noMultiLvlLbl val="0"/>
      </c:catAx>
      <c:valAx>
        <c:axId val="1335868400"/>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overlay val="0"/>
        </c:title>
        <c:numFmt formatCode="General" sourceLinked="1"/>
        <c:majorTickMark val="out"/>
        <c:minorTickMark val="none"/>
        <c:tickLblPos val="nextTo"/>
        <c:crossAx val="1335865136"/>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extLst>
            </c:dLbl>
            <c:dLbl>
              <c:idx val="1"/>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extLst>
            </c:dLbl>
            <c:dLbl>
              <c:idx val="2"/>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extLst>
            </c:dLbl>
            <c:dLbl>
              <c:idx val="3"/>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1335863504"/>
        <c:axId val="1335862416"/>
      </c:lineChart>
      <c:catAx>
        <c:axId val="1335863504"/>
        <c:scaling>
          <c:orientation val="minMax"/>
        </c:scaling>
        <c:delete val="0"/>
        <c:axPos val="b"/>
        <c:numFmt formatCode="General" sourceLinked="1"/>
        <c:majorTickMark val="out"/>
        <c:minorTickMark val="none"/>
        <c:tickLblPos val="nextTo"/>
        <c:txPr>
          <a:bodyPr/>
          <a:lstStyle/>
          <a:p>
            <a:pPr>
              <a:defRPr b="1"/>
            </a:pPr>
            <a:endParaRPr lang="en-US"/>
          </a:p>
        </c:txPr>
        <c:crossAx val="1335862416"/>
        <c:crosses val="autoZero"/>
        <c:auto val="1"/>
        <c:lblAlgn val="ctr"/>
        <c:lblOffset val="100"/>
        <c:noMultiLvlLbl val="0"/>
      </c:catAx>
      <c:valAx>
        <c:axId val="1335862416"/>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overlay val="0"/>
        </c:title>
        <c:numFmt formatCode="General" sourceLinked="1"/>
        <c:majorTickMark val="out"/>
        <c:minorTickMark val="none"/>
        <c:tickLblPos val="nextTo"/>
        <c:crossAx val="1335863504"/>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08/09/2013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24</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7254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870341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35282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13</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17.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8.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3.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3.wdp"/><Relationship Id="rId4" Type="http://schemas.openxmlformats.org/officeDocument/2006/relationships/tags" Target="../tags/tag2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2.wdp"/><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2.wdp"/><Relationship Id="rId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3.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3.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3.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3.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1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8.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3.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3.wdp"/><Relationship Id="rId4" Type="http://schemas.openxmlformats.org/officeDocument/2006/relationships/tags" Target="../tags/tag5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999290"/>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614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717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819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92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24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2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22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33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43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53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63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741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843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946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0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253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35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45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56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66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76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86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97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7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7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7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79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3.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3.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2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48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9.xml"/><Relationship Id="rId5" Type="http://schemas.openxmlformats.org/officeDocument/2006/relationships/chart" Target="../charts/char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wmf"/><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8.wdp"/><Relationship Id="rId7" Type="http://schemas.openxmlformats.org/officeDocument/2006/relationships/image" Target="../media/image32.wmf"/><Relationship Id="rId12" Type="http://schemas.openxmlformats.org/officeDocument/2006/relationships/image" Target="../media/image35.png"/><Relationship Id="rId17"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59.xml"/><Relationship Id="rId6" Type="http://schemas.openxmlformats.org/officeDocument/2006/relationships/image" Target="../media/image31.png"/><Relationship Id="rId11" Type="http://schemas.microsoft.com/office/2007/relationships/hdphoto" Target="../media/hdphoto5.wdp"/><Relationship Id="rId5" Type="http://schemas.openxmlformats.org/officeDocument/2006/relationships/image" Target="../media/image30.wmf"/><Relationship Id="rId15" Type="http://schemas.openxmlformats.org/officeDocument/2006/relationships/image" Target="../media/image38.jpeg"/><Relationship Id="rId10" Type="http://schemas.openxmlformats.org/officeDocument/2006/relationships/image" Target="../media/image34.jpeg"/><Relationship Id="rId19" Type="http://schemas.microsoft.com/office/2007/relationships/hdphoto" Target="../media/hdphoto7.wdp"/><Relationship Id="rId4" Type="http://schemas.openxmlformats.org/officeDocument/2006/relationships/image" Target="../media/image29.wmf"/><Relationship Id="rId9" Type="http://schemas.microsoft.com/office/2007/relationships/hdphoto" Target="../media/hdphoto4.wdp"/><Relationship Id="rId14" Type="http://schemas.openxmlformats.org/officeDocument/2006/relationships/image" Target="../media/image3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3.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notesSlide" Target="../notesSlides/notesSlide13.xml"/><Relationship Id="rId4"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9.xml"/><Relationship Id="rId7" Type="http://schemas.openxmlformats.org/officeDocument/2006/relationships/image" Target="../media/image23.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4.xml"/><Relationship Id="rId4" Type="http://schemas.openxmlformats.org/officeDocument/2006/relationships/slideLayout" Target="../slideLayouts/slideLayout105.xml"/><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19249" y="2234114"/>
            <a:ext cx="9926426" cy="1359196"/>
          </a:xfrm>
        </p:spPr>
        <p:txBody>
          <a:bodyPr/>
          <a:lstStyle/>
          <a:p>
            <a:r>
              <a:rPr lang="en-US" dirty="0" smtClean="0"/>
              <a:t>Big Data and Big Compute</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903"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517"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1980 </a:t>
              </a:r>
              <a:r>
                <a:rPr lang="en-US" sz="1400" spc="-95" dirty="0">
                  <a:solidFill>
                    <a:srgbClr val="FFFFFF">
                      <a:alpha val="99000"/>
                    </a:srgbClr>
                  </a:solidFill>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2005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2095"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&gt;5.5 billion (70+% </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of global population</a:t>
              </a:r>
              <a:r>
                <a:rPr lang="en-US" sz="1400" spc="-95"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pPr defTabSz="1218987"/>
              <a:endParaRPr lang="zh-CN" altLang="en-US" sz="1700"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ea typeface="Segoe UI" pitchFamily="34" charset="0"/>
                <a:cs typeface="Segoe UI" pitchFamily="34" charset="0"/>
              </a:rPr>
              <a:t>KEY TRENDS</a:t>
            </a:r>
            <a:endParaRPr lang="zh-CN" altLang="en-US" sz="4532" dirty="0"/>
          </a:p>
        </p:txBody>
      </p:sp>
      <p:sp>
        <p:nvSpPr>
          <p:cNvPr id="30" name="Down Arrow 19"/>
          <p:cNvSpPr/>
          <p:nvPr/>
        </p:nvSpPr>
        <p:spPr bwMode="auto">
          <a:xfrm rot="10800000" flipV="1">
            <a:off x="9190082"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9347" y="3310083"/>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8718"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1943" y="1605991"/>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a:t>
              </a:r>
              <a:r>
                <a:rPr lang="en-US" altLang="zh-CN" sz="1400" spc="-95" dirty="0">
                  <a:solidFill>
                    <a:srgbClr val="FFFFFF">
                      <a:alpha val="99000"/>
                    </a:srgbClr>
                  </a:solidFill>
                  <a:ea typeface="Segoe UI" pitchFamily="34" charset="0"/>
                  <a:cs typeface="Segoe UI" pitchFamily="34" charset="0"/>
                </a:rPr>
                <a:t>2</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Billion</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0290"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Web </a:t>
              </a:r>
              <a:r>
                <a:rPr lang="en-US" altLang="zh-CN" sz="1400" spc="-95" dirty="0">
                  <a:solidFill>
                    <a:srgbClr val="FFFFFF">
                      <a:alpha val="99000"/>
                    </a:srgbClr>
                  </a:solidFill>
                  <a:ea typeface="Segoe UI" pitchFamily="34" charset="0"/>
                  <a:cs typeface="Segoe UI" pitchFamily="34" charset="0"/>
                </a:rPr>
                <a:t>traffic</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2010</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1.6 </a:t>
              </a:r>
              <a:r>
                <a:rPr lang="en-US" sz="1400" spc="-95" dirty="0" err="1">
                  <a:solidFill>
                    <a:srgbClr val="FFFFFF">
                      <a:alpha val="99000"/>
                    </a:srgbClr>
                  </a:solidFill>
                  <a:ea typeface="Segoe UI" pitchFamily="34" charset="0"/>
                  <a:cs typeface="Segoe UI" pitchFamily="34" charset="0"/>
                </a:rPr>
                <a:t>ZettaByte</a:t>
              </a:r>
              <a:r>
                <a:rPr lang="en-US" sz="1400" spc="-95"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570" y="2074894"/>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39968"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5983"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570"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667019"/>
            <a:ext cx="5605650" cy="3503186"/>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331550" y="2579483"/>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2972766"/>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266993"/>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813112"/>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245160"/>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266993"/>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408328"/>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2344" y="2541728"/>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2343" y="3421347"/>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dirty="0">
                      <a:solidFill>
                        <a:prstClr val="white"/>
                      </a:solidFill>
                      <a:latin typeface="Segoe UI Light" pitchFamily="34" charset="0"/>
                      <a:cs typeface="Arial Bold"/>
                    </a:rPr>
                    <a:t>      </a:t>
                  </a:r>
                  <a:r>
                    <a:rPr lang="en-US"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8508" y="6452374"/>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70508" y="5804938"/>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729034" y="92468"/>
            <a:ext cx="9261939" cy="1142702"/>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071551" fontAlgn="base">
              <a:spcAft>
                <a:spcPct val="0"/>
              </a:spcAft>
            </a:pPr>
            <a:r>
              <a:rPr lang="en-US" altLang="zh-CN" sz="4532" b="1" kern="0" dirty="0">
                <a:solidFill>
                  <a:schemeClr val="bg1"/>
                </a:solidFill>
                <a:latin typeface="微软雅黑" pitchFamily="34" charset="-122"/>
                <a:ea typeface="微软雅黑" pitchFamily="34" charset="-122"/>
              </a:rPr>
              <a:t>Big Data, </a:t>
            </a:r>
            <a:r>
              <a:rPr lang="en-US" altLang="zh-CN" sz="4532" b="1" kern="0" dirty="0">
                <a:solidFill>
                  <a:schemeClr val="bg1"/>
                </a:solidFill>
                <a:latin typeface="Segoe UI Light" pitchFamily="34" charset="0"/>
              </a:rPr>
              <a:t>BIG OPPORTUNITY</a:t>
            </a:r>
          </a:p>
        </p:txBody>
      </p:sp>
      <p:sp>
        <p:nvSpPr>
          <p:cNvPr id="3" name="矩形 2"/>
          <p:cNvSpPr/>
          <p:nvPr/>
        </p:nvSpPr>
        <p:spPr>
          <a:xfrm>
            <a:off x="2422885" y="1917710"/>
            <a:ext cx="2447634" cy="34145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9231" y="2853087"/>
            <a:ext cx="883319" cy="1429990"/>
          </a:xfrm>
          <a:prstGeom prst="rect">
            <a:avLst/>
          </a:prstGeom>
          <a:noFill/>
          <a:ln>
            <a:noFill/>
          </a:ln>
          <a:effectLst/>
          <a:extLst/>
        </p:spPr>
      </p:pic>
      <p:sp>
        <p:nvSpPr>
          <p:cNvPr id="5" name="矩形 4"/>
          <p:cNvSpPr/>
          <p:nvPr/>
        </p:nvSpPr>
        <p:spPr>
          <a:xfrm>
            <a:off x="2422885" y="4504487"/>
            <a:ext cx="2447634" cy="827791"/>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nvGrpSpPr>
          <p:cNvPr id="8" name="组合 7"/>
          <p:cNvGrpSpPr/>
          <p:nvPr/>
        </p:nvGrpSpPr>
        <p:grpSpPr>
          <a:xfrm>
            <a:off x="4952554"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2554" y="3676699"/>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2470"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2" presetClass="entr" presetSubtype="2" fill="hold" nodeType="withEffect" p14:presetBounceEnd="22000">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14:bounceEnd="22000">
                                          <p:cBhvr additive="base">
                                            <p:cTn id="14"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par>
                              <p:cTn id="16" fill="hold">
                                <p:stCondLst>
                                  <p:cond delay="800"/>
                                </p:stCondLst>
                                <p:childTnLst>
                                  <p:par>
                                    <p:cTn id="17" presetID="2" presetClass="entr" presetSubtype="2" fill="hold" nodeType="afterEffect" p14:presetBounceEnd="22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22000">
                                          <p:cBhvr additive="base">
                                            <p:cTn id="19"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300"/>
                                            <p:tgtEl>
                                              <p:spTgt spid="14"/>
                                            </p:tgtEl>
                                          </p:cBhvr>
                                        </p:animEffect>
                                      </p:childTnLst>
                                    </p:cTn>
                                  </p:par>
                                  <p:par>
                                    <p:cTn id="12" presetID="2" presetClass="entr" presetSubtype="2"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par>
                              <p:cTn id="16" fill="hold">
                                <p:stCondLst>
                                  <p:cond delay="8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a:t>Devices: Internet and Internet of things</a:t>
            </a:r>
            <a:endParaRPr lang="en-US" sz="4532" dirty="0"/>
          </a:p>
        </p:txBody>
      </p:sp>
      <p:grpSp>
        <p:nvGrpSpPr>
          <p:cNvPr id="9" name="Group 8"/>
          <p:cNvGrpSpPr/>
          <p:nvPr/>
        </p:nvGrpSpPr>
        <p:grpSpPr>
          <a:xfrm>
            <a:off x="1165766"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pPr defTabSz="1218987"/>
              <a:r>
                <a:rPr lang="en-US" sz="12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Trillions of computer-enabled devices which are part of the </a:t>
              </a:r>
              <a:r>
                <a:rPr lang="en-US" sz="1200" b="1" dirty="0" err="1">
                  <a:gradFill>
                    <a:gsLst>
                      <a:gs pos="0">
                        <a:srgbClr val="292929"/>
                      </a:gs>
                      <a:gs pos="86000">
                        <a:srgbClr val="292929"/>
                      </a:gs>
                    </a:gsLst>
                    <a:lin ang="5400000" scaled="0"/>
                  </a:gradFill>
                </a:rPr>
                <a:t>IoT</a:t>
              </a:r>
              <a:endParaRPr lang="en-US" sz="12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9533" y="1503267"/>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Cable: 10Mbs+</a:t>
                  </a:r>
                </a:p>
                <a:p>
                  <a:pPr algn="ctr" defTabSz="1218987"/>
                  <a:r>
                    <a:rPr lang="en-US" sz="12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6+billion people</a:t>
                  </a:r>
                </a:p>
                <a:p>
                  <a:pPr algn="ctr" defTabSz="1218987"/>
                  <a:r>
                    <a:rPr lang="en-US" sz="1200" b="1" dirty="0">
                      <a:gradFill>
                        <a:gsLst>
                          <a:gs pos="0">
                            <a:srgbClr val="292929"/>
                          </a:gs>
                          <a:gs pos="86000">
                            <a:srgbClr val="292929"/>
                          </a:gs>
                        </a:gsLst>
                        <a:lin ang="5400000" scaled="0"/>
                      </a:gradFill>
                    </a:rPr>
                    <a:t>1.5 billion use net</a:t>
                  </a:r>
                </a:p>
                <a:p>
                  <a:pPr algn="ctr" defTabSz="1218987"/>
                  <a:r>
                    <a:rPr lang="en-US" sz="1200" b="1" dirty="0">
                      <a:gradFill>
                        <a:gsLst>
                          <a:gs pos="0">
                            <a:srgbClr val="292929"/>
                          </a:gs>
                          <a:gs pos="86000">
                            <a:srgbClr val="292929"/>
                          </a:gs>
                        </a:gsLst>
                        <a:lin ang="5400000" scaled="0"/>
                      </a:gradFill>
                    </a:rPr>
                    <a:t>US: 4.3 devices </a:t>
                  </a:r>
                </a:p>
                <a:p>
                  <a:pPr algn="ctr" defTabSz="1218987"/>
                  <a:r>
                    <a:rPr lang="en-US" sz="12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Data Scenarios</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8"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chemeClr val="bg1"/>
                </a:solidFill>
              </a:rPr>
              <a:t>Reference: </a:t>
            </a:r>
            <a:r>
              <a:rPr lang="en-US" sz="12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chemeClr val="bg1">
                        <a:alpha val="0"/>
                      </a:schemeClr>
                    </a:solidFill>
                  </a:ln>
                  <a:solidFill>
                    <a:schemeClr val="bg1">
                      <a:alpha val="99000"/>
                    </a:schemeClr>
                  </a:solidFill>
                </a:rPr>
                <a:t>MapReduce</a:t>
              </a:r>
              <a:r>
                <a:rPr lang="en-US" sz="20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en-US" sz="20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FIRST, STORE THE DATA</a:t>
            </a:r>
          </a:p>
        </p:txBody>
      </p:sp>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681675"/>
            <a:chOff x="6116086" y="4114800"/>
            <a:chExt cx="1481737" cy="1681675"/>
          </a:xfrm>
        </p:grpSpPr>
        <p:grpSp>
          <p:nvGrpSpPr>
            <p:cNvPr id="174" name="Group 173"/>
            <p:cNvGrpSpPr/>
            <p:nvPr/>
          </p:nvGrpSpPr>
          <p:grpSpPr>
            <a:xfrm>
              <a:off x="6116086" y="4114800"/>
              <a:ext cx="1481737" cy="1681675"/>
              <a:chOff x="6116086" y="4114800"/>
              <a:chExt cx="1481737" cy="1681675"/>
            </a:xfrm>
          </p:grpSpPr>
          <p:sp>
            <p:nvSpPr>
              <p:cNvPr id="149" name="TextBox 148"/>
              <p:cNvSpPr txBox="1"/>
              <p:nvPr/>
            </p:nvSpPr>
            <p:spPr>
              <a:xfrm>
                <a:off x="6424026"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8120" y="2028970"/>
            <a:ext cx="1481737" cy="1681675"/>
            <a:chOff x="7975231" y="2028969"/>
            <a:chExt cx="1481737" cy="1681675"/>
          </a:xfrm>
        </p:grpSpPr>
        <p:grpSp>
          <p:nvGrpSpPr>
            <p:cNvPr id="177" name="Group 176"/>
            <p:cNvGrpSpPr/>
            <p:nvPr/>
          </p:nvGrpSpPr>
          <p:grpSpPr>
            <a:xfrm>
              <a:off x="7975231" y="2028969"/>
              <a:ext cx="1481737" cy="1681675"/>
              <a:chOff x="7975231" y="2028969"/>
              <a:chExt cx="1481737" cy="1681675"/>
            </a:xfrm>
          </p:grpSpPr>
          <p:sp>
            <p:nvSpPr>
              <p:cNvPr id="129" name="TextBox 128"/>
              <p:cNvSpPr txBox="1"/>
              <p:nvPr/>
            </p:nvSpPr>
            <p:spPr>
              <a:xfrm>
                <a:off x="8283171"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8975" y="2028970"/>
            <a:ext cx="1481737" cy="1681675"/>
            <a:chOff x="6116086" y="2028969"/>
            <a:chExt cx="1481737" cy="1681675"/>
          </a:xfrm>
        </p:grpSpPr>
        <p:sp>
          <p:nvSpPr>
            <p:cNvPr id="66" name="TextBox 65"/>
            <p:cNvSpPr txBox="1"/>
            <p:nvPr/>
          </p:nvSpPr>
          <p:spPr>
            <a:xfrm>
              <a:off x="6424026"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20701" y="228601"/>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8120" y="4114801"/>
            <a:ext cx="1481737" cy="1681675"/>
            <a:chOff x="7975231" y="4114800"/>
            <a:chExt cx="1481737" cy="1681675"/>
          </a:xfrm>
        </p:grpSpPr>
        <p:sp>
          <p:nvSpPr>
            <p:cNvPr id="169" name="TextBox 168"/>
            <p:cNvSpPr txBox="1"/>
            <p:nvPr/>
          </p:nvSpPr>
          <p:spPr>
            <a:xfrm>
              <a:off x="8283171"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520701" y="228601"/>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519113"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7197" y="6063625"/>
            <a:ext cx="3627596"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8389"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4231"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3192215"/>
            <a:ext cx="6945312" cy="1692771"/>
          </a:xfrm>
        </p:spPr>
        <p:txBody>
          <a:bodyPr/>
          <a:lstStyle/>
          <a:p>
            <a:r>
              <a:rPr lang="en-US" dirty="0" smtClean="0"/>
              <a:t>Introduction</a:t>
            </a:r>
          </a:p>
          <a:p>
            <a:r>
              <a:rPr lang="en-US" dirty="0" smtClean="0"/>
              <a:t>Big Data with </a:t>
            </a:r>
            <a:r>
              <a:rPr lang="en-US" dirty="0" err="1" smtClean="0"/>
              <a:t>HDInsight</a:t>
            </a:r>
            <a:endParaRPr lang="en-US" dirty="0" smtClean="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845" y="1440756"/>
            <a:ext cx="10693401" cy="1378644"/>
          </a:xfrm>
        </p:spPr>
        <p:txBody>
          <a:bodyPr/>
          <a:lstStyle/>
          <a:p>
            <a:r>
              <a:rPr lang="en-US" sz="60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2819400"/>
            <a:ext cx="12188825" cy="403860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770767"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81294" y="3014494"/>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20683"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20686"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70766"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70766" y="2343079"/>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4431"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2049"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7309"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9176"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8602"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4841"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2076"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2792"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1941"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2515"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3692"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437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6201"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21504"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5709"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Eco-System</a:t>
            </a:r>
          </a:p>
        </p:txBody>
      </p:sp>
      <p:sp>
        <p:nvSpPr>
          <p:cNvPr id="28" name="Rectangle 27"/>
          <p:cNvSpPr/>
          <p:nvPr/>
        </p:nvSpPr>
        <p:spPr bwMode="auto">
          <a:xfrm rot="16200000">
            <a:off x="279481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5285"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60868" y="1469826"/>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0700"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838487"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8488"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8488"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7585"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7586"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7586"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6684"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6686"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9688" y="2415328"/>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Name Node</a:t>
            </a:r>
          </a:p>
          <a:p>
            <a:pPr algn="ctr"/>
            <a:endParaRPr lang="en-US" sz="3199" dirty="0">
              <a:solidFill>
                <a:schemeClr val="tx2"/>
              </a:solidFill>
            </a:endParaRPr>
          </a:p>
          <a:p>
            <a:pPr algn="ctr"/>
            <a:r>
              <a:rPr lang="en-US" sz="3199" dirty="0"/>
              <a:t>de</a:t>
            </a:r>
          </a:p>
          <a:p>
            <a:pPr algn="ctr"/>
            <a:endParaRPr lang="en-US" sz="3199" dirty="0"/>
          </a:p>
          <a:p>
            <a:pPr algn="ctr"/>
            <a:r>
              <a:rPr lang="en-US" sz="3199" dirty="0"/>
              <a:t> </a:t>
            </a:r>
          </a:p>
        </p:txBody>
      </p:sp>
      <p:sp>
        <p:nvSpPr>
          <p:cNvPr id="10" name="Oval 9"/>
          <p:cNvSpPr/>
          <p:nvPr/>
        </p:nvSpPr>
        <p:spPr>
          <a:xfrm>
            <a:off x="179071" y="4326940"/>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4205" y="4247875"/>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3426" y="2785525"/>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2944" y="4759581"/>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8451" y="4759581"/>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6686"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11029" y="1295957"/>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70757"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9923" y="6055683"/>
            <a:ext cx="3818088" cy="523054"/>
          </a:xfrm>
          <a:prstGeom prst="rect">
            <a:avLst/>
          </a:prstGeom>
        </p:spPr>
        <p:txBody>
          <a:bodyPr wrap="none" lIns="91404" tIns="45701" rIns="91404" bIns="45701">
            <a:spAutoFit/>
          </a:bodyPr>
          <a:lstStyle/>
          <a:p>
            <a:r>
              <a:rPr lang="en-US" sz="2799" b="1" dirty="0">
                <a:solidFill>
                  <a:schemeClr val="accent2"/>
                </a:solidFill>
              </a:rPr>
              <a:t>Azure Storage (ASV) </a:t>
            </a:r>
          </a:p>
        </p:txBody>
      </p:sp>
      <p:sp>
        <p:nvSpPr>
          <p:cNvPr id="23" name="TextBox 22"/>
          <p:cNvSpPr txBox="1"/>
          <p:nvPr/>
        </p:nvSpPr>
        <p:spPr>
          <a:xfrm>
            <a:off x="3238572" y="4842388"/>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7350" y="1941534"/>
            <a:ext cx="5484971" cy="584609"/>
          </a:xfrm>
          <a:prstGeom prst="rect">
            <a:avLst/>
          </a:prstGeom>
        </p:spPr>
        <p:txBody>
          <a:bodyPr wrap="square" lIns="91404" tIns="45701" rIns="91404" bIns="45701">
            <a:spAutoFit/>
          </a:bodyPr>
          <a:lstStyle/>
          <a:p>
            <a:pPr algn="ctr"/>
            <a:r>
              <a:rPr lang="en-US" sz="3199" dirty="0">
                <a:solidFill>
                  <a:schemeClr val="tx2"/>
                </a:solidFill>
              </a:rPr>
              <a:t>Azure Blob Storage</a:t>
            </a:r>
          </a:p>
        </p:txBody>
      </p:sp>
      <p:cxnSp>
        <p:nvCxnSpPr>
          <p:cNvPr id="3" name="Straight Arrow Connector 2"/>
          <p:cNvCxnSpPr>
            <a:stCxn id="9" idx="3"/>
          </p:cNvCxnSpPr>
          <p:nvPr/>
        </p:nvCxnSpPr>
        <p:spPr>
          <a:xfrm flipH="1">
            <a:off x="1600026"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90594"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Storage (ASV)</a:t>
            </a:r>
            <a:endParaRPr lang="en-US" dirty="0"/>
          </a:p>
        </p:txBody>
      </p:sp>
      <p:sp>
        <p:nvSpPr>
          <p:cNvPr id="3" name="Content Placeholder 2"/>
          <p:cNvSpPr>
            <a:spLocks noGrp="1"/>
          </p:cNvSpPr>
          <p:nvPr>
            <p:ph idx="4294967295"/>
          </p:nvPr>
        </p:nvSpPr>
        <p:spPr>
          <a:xfrm>
            <a:off x="580949" y="1501312"/>
            <a:ext cx="10969943" cy="4781385"/>
          </a:xfrm>
          <a:prstGeom prst="rect">
            <a:avLst/>
          </a:prstGeom>
        </p:spPr>
        <p:txBody>
          <a:bodyPr vert="horz" wrap="square" lIns="91404" tIns="45701" rIns="91404" bIns="45701" rtlCol="0">
            <a:normAutofit fontScale="925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a:t>Azure storage itself does not provide compute</a:t>
            </a:r>
          </a:p>
          <a:p>
            <a:pPr marL="342770" indent="-342770"/>
            <a:r>
              <a:rPr lang="en-US" sz="2799" dirty="0"/>
              <a:t>Fast access from compute nodes to data in same data center</a:t>
            </a:r>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r>
              <a:rPr lang="en-US" sz="2799" dirty="0"/>
              <a:t>Requires storage key in core-site.xml:</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Examples in C#</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Hadoop SDK</a:t>
            </a:r>
            <a:endParaRPr lang="en-GB" dirty="0"/>
          </a:p>
        </p:txBody>
      </p:sp>
      <p:pic>
        <p:nvPicPr>
          <p:cNvPr id="4" name="Picture 3"/>
          <p:cNvPicPr>
            <a:picLocks noChangeAspect="1"/>
          </p:cNvPicPr>
          <p:nvPr/>
        </p:nvPicPr>
        <p:blipFill>
          <a:blip r:embed="rId2"/>
          <a:stretch>
            <a:fillRect/>
          </a:stretch>
        </p:blipFill>
        <p:spPr>
          <a:xfrm>
            <a:off x="4832889" y="1408368"/>
            <a:ext cx="6363827" cy="3932889"/>
          </a:xfrm>
          <a:prstGeom prst="rect">
            <a:avLst/>
          </a:prstGeom>
        </p:spPr>
      </p:pic>
      <p:sp>
        <p:nvSpPr>
          <p:cNvPr id="5" name="TextBox 4"/>
          <p:cNvSpPr txBox="1"/>
          <p:nvPr/>
        </p:nvSpPr>
        <p:spPr>
          <a:xfrm>
            <a:off x="519248" y="1712685"/>
            <a:ext cx="3707553" cy="2068259"/>
          </a:xfrm>
          <a:prstGeom prst="rect">
            <a:avLst/>
          </a:prstGeom>
          <a:noFill/>
        </p:spPr>
        <p:txBody>
          <a:bodyPr wrap="none" lIns="0" tIns="0" rIns="0" bIns="0" rtlCol="0">
            <a:spAutoFit/>
          </a:bodyPr>
          <a:lstStyle/>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C# integration</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Remote Data &amp; Jobs</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Hive in C#</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Serialization</a:t>
            </a:r>
            <a:endParaRPr lang="en-GB" sz="3200" dirty="0">
              <a:gradFill>
                <a:gsLst>
                  <a:gs pos="0">
                    <a:srgbClr val="292929">
                      <a:lumMod val="90000"/>
                      <a:lumOff val="10000"/>
                    </a:srgbClr>
                  </a:gs>
                  <a:gs pos="86000">
                    <a:srgbClr val="292929">
                      <a:lumMod val="90000"/>
                      <a:lumOff val="10000"/>
                    </a:srgbClr>
                  </a:gs>
                </a:gsLst>
                <a:lin ang="5400000" scaled="0"/>
              </a:gradFill>
            </a:endParaRPr>
          </a:p>
        </p:txBody>
      </p:sp>
      <p:cxnSp>
        <p:nvCxnSpPr>
          <p:cNvPr id="7" name="Straight Arrow Connector 6"/>
          <p:cNvCxnSpPr/>
          <p:nvPr/>
        </p:nvCxnSpPr>
        <p:spPr>
          <a:xfrm flipV="1">
            <a:off x="3425371" y="1944914"/>
            <a:ext cx="2656115" cy="14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339771" y="2293257"/>
            <a:ext cx="1741715" cy="261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26801" y="2670629"/>
            <a:ext cx="1854685" cy="50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339771" y="2986384"/>
            <a:ext cx="1741715" cy="794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19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66799" y="1469353"/>
            <a:ext cx="9806640" cy="3928768"/>
          </a:xfrm>
        </p:spPr>
        <p:txBody>
          <a:bodyPr/>
          <a:lstStyle/>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public</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class</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FrenchSessionsJob</a:t>
            </a:r>
            <a:r>
              <a:rPr lang="en-GB" sz="1600" dirty="0" smtClean="0">
                <a:solidFill>
                  <a:srgbClr val="000000"/>
                </a:solidFill>
                <a:highlight>
                  <a:srgbClr val="FFFFFF"/>
                </a:highlight>
                <a:latin typeface="Consolas" panose="020B0609020204030204" pitchFamily="49" charset="0"/>
              </a:rPr>
              <a:t> </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HadoopJob</a:t>
            </a:r>
            <a:r>
              <a:rPr lang="en-GB" sz="1600" dirty="0" smtClean="0">
                <a:solidFill>
                  <a:srgbClr val="000000"/>
                </a:solidFill>
                <a:highlight>
                  <a:srgbClr val="FFFFFF"/>
                </a:highlight>
                <a:latin typeface="Consolas" panose="020B0609020204030204" pitchFamily="49" charset="0"/>
              </a:rPr>
              <a:t>&lt;</a:t>
            </a:r>
            <a:r>
              <a:rPr lang="en-GB" sz="1600" dirty="0" err="1" smtClean="0">
                <a:solidFill>
                  <a:srgbClr val="2B91AF"/>
                </a:solidFill>
                <a:highlight>
                  <a:srgbClr val="FFFFFF"/>
                </a:highlight>
                <a:latin typeface="Consolas" panose="020B0609020204030204" pitchFamily="49" charset="0"/>
              </a:rPr>
              <a:t>FrenchSessionsMapper</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SessionsReducer</a:t>
            </a:r>
            <a:r>
              <a:rPr lang="en-GB" sz="1600" dirty="0">
                <a:solidFill>
                  <a:srgbClr val="000000"/>
                </a:solidFill>
                <a:highlight>
                  <a:srgbClr val="FFFFFF"/>
                </a:highlight>
                <a:latin typeface="Consolas" panose="020B0609020204030204" pitchFamily="49" charset="0"/>
              </a:rPr>
              <a:t>&gt;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public</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override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HadoopJobConfiguration</a:t>
            </a:r>
            <a:r>
              <a:rPr lang="en-GB" sz="1600" dirty="0">
                <a:solidFill>
                  <a:srgbClr val="000000"/>
                </a:solidFill>
                <a:highlight>
                  <a:srgbClr val="FFFFFF"/>
                </a:highlight>
                <a:latin typeface="Consolas" panose="020B0609020204030204" pitchFamily="49" charset="0"/>
              </a:rPr>
              <a:t> Configure(</a:t>
            </a:r>
            <a:r>
              <a:rPr lang="en-GB" sz="1600" dirty="0" err="1">
                <a:solidFill>
                  <a:srgbClr val="2B91AF"/>
                </a:solidFill>
                <a:highlight>
                  <a:srgbClr val="FFFFFF"/>
                </a:highlight>
                <a:latin typeface="Consolas" panose="020B0609020204030204" pitchFamily="49" charset="0"/>
              </a:rPr>
              <a:t>ExecutorContext</a:t>
            </a:r>
            <a:r>
              <a:rPr lang="en-GB" sz="1600" dirty="0">
                <a:solidFill>
                  <a:srgbClr val="000000"/>
                </a:solidFill>
                <a:highlight>
                  <a:srgbClr val="FFFFFF"/>
                </a:highlight>
                <a:latin typeface="Consolas" panose="020B0609020204030204" pitchFamily="49" charset="0"/>
              </a:rPr>
              <a:t> context)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var</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config</a:t>
            </a:r>
            <a:r>
              <a:rPr lang="en-GB" sz="1600" dirty="0">
                <a:solidFill>
                  <a:srgbClr val="000000"/>
                </a:solidFill>
                <a:highlight>
                  <a:srgbClr val="FFFFFF"/>
                </a:highlight>
                <a:latin typeface="Consolas" panose="020B0609020204030204" pitchFamily="49" charset="0"/>
              </a:rPr>
              <a:t> = </a:t>
            </a:r>
            <a:r>
              <a:rPr lang="en-GB" sz="1600" dirty="0">
                <a:solidFill>
                  <a:srgbClr val="0000FF"/>
                </a:solidFill>
                <a:highlight>
                  <a:srgbClr val="FFFFFF"/>
                </a:highlight>
                <a:latin typeface="Consolas" panose="020B0609020204030204" pitchFamily="49" charset="0"/>
              </a:rPr>
              <a:t>new</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HadoopJobConfiguration</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InputPath</a:t>
            </a:r>
            <a:r>
              <a:rPr lang="en-GB" sz="1600" dirty="0">
                <a:solidFill>
                  <a:srgbClr val="000000"/>
                </a:solidFill>
                <a:highlight>
                  <a:srgbClr val="FFFFFF"/>
                </a:highlight>
                <a:latin typeface="Consolas" panose="020B0609020204030204" pitchFamily="49" charset="0"/>
              </a:rPr>
              <a:t> = </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AllSessions</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gz</a:t>
            </a:r>
            <a:r>
              <a:rPr lang="en-GB" sz="1600" dirty="0">
                <a:solidFill>
                  <a:srgbClr val="A31515"/>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OutputFolder</a:t>
            </a:r>
            <a:r>
              <a:rPr lang="en-GB" sz="1600" dirty="0">
                <a:solidFill>
                  <a:srgbClr val="000000"/>
                </a:solidFill>
                <a:highlight>
                  <a:srgbClr val="FFFFFF"/>
                </a:highlight>
                <a:latin typeface="Consolas" panose="020B0609020204030204" pitchFamily="49" charset="0"/>
              </a:rPr>
              <a:t> = </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FrenchSessions</a:t>
            </a:r>
            <a:r>
              <a:rPr lang="en-GB" sz="1600" dirty="0" smtClean="0">
                <a:solidFill>
                  <a:srgbClr val="A31515"/>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a:t>
            </a:r>
            <a:endParaRPr lang="en-GB" sz="1600" dirty="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return</a:t>
            </a:r>
            <a:r>
              <a:rPr lang="en-GB" sz="1600" dirty="0" smtClean="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config</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endParaRPr lang="en-US" sz="16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Jobs</a:t>
            </a:r>
            <a:endParaRPr lang="en-US" dirty="0"/>
          </a:p>
        </p:txBody>
      </p:sp>
    </p:spTree>
    <p:extLst>
      <p:ext uri="{BB962C8B-B14F-4D97-AF65-F5344CB8AC3E}">
        <p14:creationId xmlns:p14="http://schemas.microsoft.com/office/powerpoint/2010/main" val="1269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66799" y="1469353"/>
            <a:ext cx="9806640" cy="3591752"/>
          </a:xfrm>
        </p:spPr>
        <p:txBody>
          <a:bodyPr/>
          <a:lstStyle/>
          <a:p>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class</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FrenchSessionsMapper</a:t>
            </a:r>
            <a:r>
              <a:rPr lang="en-GB" sz="1600" dirty="0" smtClean="0">
                <a:solidFill>
                  <a:srgbClr val="000000"/>
                </a:solidFill>
                <a:highlight>
                  <a:srgbClr val="FFFFFF"/>
                </a:highlight>
                <a:latin typeface="Consolas" panose="020B0609020204030204" pitchFamily="49" charset="0"/>
              </a:rPr>
              <a:t> : </a:t>
            </a:r>
            <a:r>
              <a:rPr lang="en-GB" sz="1600" dirty="0" err="1" smtClean="0">
                <a:solidFill>
                  <a:srgbClr val="2B91AF"/>
                </a:solidFill>
                <a:highlight>
                  <a:srgbClr val="FFFFFF"/>
                </a:highlight>
                <a:latin typeface="Consolas" panose="020B0609020204030204" pitchFamily="49" charset="0"/>
              </a:rPr>
              <a:t>MapperBase</a:t>
            </a:r>
            <a:endParaRPr lang="en-GB" sz="1600" dirty="0" smtClean="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override</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void</a:t>
            </a:r>
            <a:r>
              <a:rPr lang="en-GB" sz="1600" dirty="0" smtClean="0">
                <a:solidFill>
                  <a:srgbClr val="000000"/>
                </a:solidFill>
                <a:highlight>
                  <a:srgbClr val="FFFFFF"/>
                </a:highlight>
                <a:latin typeface="Consolas" panose="020B0609020204030204" pitchFamily="49" charset="0"/>
              </a:rPr>
              <a:t> Map(</a:t>
            </a:r>
            <a:r>
              <a:rPr lang="en-GB" sz="1600" dirty="0" smtClean="0">
                <a:solidFill>
                  <a:srgbClr val="0000FF"/>
                </a:solidFill>
                <a:highlight>
                  <a:srgbClr val="FFFFFF"/>
                </a:highlight>
                <a:latin typeface="Consolas" panose="020B0609020204030204" pitchFamily="49" charset="0"/>
              </a:rPr>
              <a:t>string</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00"/>
                </a:solidFill>
                <a:highlight>
                  <a:srgbClr val="FFFFFF"/>
                </a:highlight>
                <a:latin typeface="Consolas" panose="020B0609020204030204" pitchFamily="49" charset="0"/>
              </a:rPr>
              <a:t>inputLine</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MapperContext</a:t>
            </a:r>
            <a:r>
              <a:rPr lang="en-GB" sz="1600" dirty="0" smtClean="0">
                <a:solidFill>
                  <a:srgbClr val="000000"/>
                </a:solidFill>
                <a:highlight>
                  <a:srgbClr val="FFFFFF"/>
                </a:highlight>
                <a:latin typeface="Consolas" panose="020B0609020204030204" pitchFamily="49" charset="0"/>
              </a:rPr>
              <a:t> context)</a:t>
            </a:r>
          </a:p>
          <a:p>
            <a:r>
              <a:rPr lang="en-GB" sz="1600" dirty="0" smtClean="0">
                <a:solidFill>
                  <a:srgbClr val="000000"/>
                </a:solidFill>
                <a:highlight>
                  <a:srgbClr val="FFFFFF"/>
                </a:highlight>
                <a:latin typeface="Consolas" panose="020B0609020204030204" pitchFamily="49" charset="0"/>
              </a:rPr>
              <a:t>        {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if</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00"/>
                </a:solidFill>
                <a:highlight>
                  <a:srgbClr val="FFFFFF"/>
                </a:highlight>
                <a:latin typeface="Consolas" panose="020B0609020204030204" pitchFamily="49" charset="0"/>
              </a:rPr>
              <a:t>inputLine.Contains</a:t>
            </a:r>
            <a:r>
              <a:rPr lang="en-GB" sz="1600" dirty="0" smtClean="0">
                <a:solidFill>
                  <a:srgbClr val="000000"/>
                </a:solidFill>
                <a:highlight>
                  <a:srgbClr val="FFFFFF"/>
                </a:highlight>
                <a:latin typeface="Consolas" panose="020B0609020204030204" pitchFamily="49" charset="0"/>
              </a:rPr>
              <a:t>(</a:t>
            </a:r>
            <a:r>
              <a:rPr lang="en-GB" sz="1600" dirty="0" smtClean="0">
                <a:solidFill>
                  <a:srgbClr val="A31515"/>
                </a:solidFill>
                <a:highlight>
                  <a:srgbClr val="FFFFFF"/>
                </a:highlight>
                <a:latin typeface="Consolas" panose="020B0609020204030204" pitchFamily="49" charset="0"/>
              </a:rPr>
              <a:t>"Country=France"</a:t>
            </a:r>
            <a:r>
              <a:rPr lang="en-GB" sz="1600" dirty="0" smtClean="0">
                <a:solidFill>
                  <a:srgbClr val="000000"/>
                </a:solidFill>
                <a:highlight>
                  <a:srgbClr val="FFFFFF"/>
                </a:highlight>
                <a:latin typeface="Consolas" panose="020B0609020204030204" pitchFamily="49" charset="0"/>
              </a:rPr>
              <a:t>)</a:t>
            </a:r>
          </a:p>
          <a:p>
            <a:r>
              <a:rPr lang="en-GB" sz="1600" dirty="0" smtClean="0">
                <a:solidFill>
                  <a:srgbClr val="000000"/>
                </a:solidFill>
                <a:highlight>
                  <a:srgbClr val="FFFFFF"/>
                </a:highlight>
                <a:latin typeface="Consolas" panose="020B0609020204030204" pitchFamily="49" charset="0"/>
              </a:rPr>
              <a:t>            </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context.IncrementCounter</a:t>
            </a:r>
            <a:r>
              <a:rPr lang="en-GB" sz="1600" dirty="0">
                <a:solidFill>
                  <a:srgbClr val="000000"/>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a:t>
            </a:r>
            <a:r>
              <a:rPr lang="en-GB" sz="1600" dirty="0" err="1">
                <a:solidFill>
                  <a:srgbClr val="A31515"/>
                </a:solidFill>
                <a:highlight>
                  <a:srgbClr val="FFFFFF"/>
                </a:highlight>
                <a:latin typeface="Consolas" panose="020B0609020204030204" pitchFamily="49" charset="0"/>
              </a:rPr>
              <a:t>FrenchSession</a:t>
            </a:r>
            <a:r>
              <a:rPr lang="en-GB" sz="1600" dirty="0">
                <a:solidFill>
                  <a:srgbClr val="A31515"/>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context.EmitKeyValue</a:t>
            </a:r>
            <a:r>
              <a:rPr lang="en-GB" sz="1600" dirty="0">
                <a:solidFill>
                  <a:srgbClr val="000000"/>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"FR"</a:t>
            </a:r>
            <a:r>
              <a:rPr lang="en-GB" sz="1600" dirty="0">
                <a:solidFill>
                  <a:srgbClr val="000000"/>
                </a:solidFill>
                <a:highlight>
                  <a:srgbClr val="FFFFFF"/>
                </a:highlight>
                <a:latin typeface="Consolas" panose="020B0609020204030204" pitchFamily="49" charset="0"/>
              </a:rPr>
              <a:t>, </a:t>
            </a:r>
            <a:r>
              <a:rPr lang="en-GB" sz="1600" dirty="0">
                <a:solidFill>
                  <a:srgbClr val="A31515"/>
                </a:solidFill>
                <a:highlight>
                  <a:srgbClr val="FFFFFF"/>
                </a:highlight>
                <a:latin typeface="Consolas" panose="020B0609020204030204" pitchFamily="49" charset="0"/>
              </a:rPr>
              <a:t>"1"</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       }</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a:t>
            </a:r>
            <a:endParaRPr lang="en-US" sz="16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Mapper</a:t>
            </a:r>
            <a:endParaRPr lang="en-US" dirty="0"/>
          </a:p>
        </p:txBody>
      </p:sp>
    </p:spTree>
    <p:extLst>
      <p:ext uri="{BB962C8B-B14F-4D97-AF65-F5344CB8AC3E}">
        <p14:creationId xmlns:p14="http://schemas.microsoft.com/office/powerpoint/2010/main" val="6322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366799" y="1469353"/>
            <a:ext cx="9806640" cy="2243691"/>
          </a:xfrm>
        </p:spPr>
        <p:txBody>
          <a:bodyPr/>
          <a:lstStyle/>
          <a:p>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class</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SessionsReducer</a:t>
            </a:r>
            <a:r>
              <a:rPr lang="en-GB" sz="1600" dirty="0" smtClean="0">
                <a:solidFill>
                  <a:srgbClr val="000000"/>
                </a:solidFill>
                <a:highlight>
                  <a:srgbClr val="FFFFFF"/>
                </a:highlight>
                <a:latin typeface="Consolas" panose="020B0609020204030204" pitchFamily="49" charset="0"/>
              </a:rPr>
              <a:t> : </a:t>
            </a:r>
            <a:r>
              <a:rPr lang="en-GB" sz="1600" dirty="0" err="1" smtClean="0">
                <a:solidFill>
                  <a:srgbClr val="2B91AF"/>
                </a:solidFill>
                <a:highlight>
                  <a:srgbClr val="FFFFFF"/>
                </a:highlight>
                <a:latin typeface="Consolas" panose="020B0609020204030204" pitchFamily="49" charset="0"/>
              </a:rPr>
              <a:t>ReducerCombinerBase</a:t>
            </a:r>
            <a:endParaRPr lang="en-GB" sz="1600" dirty="0" smtClean="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override</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void</a:t>
            </a:r>
            <a:r>
              <a:rPr lang="en-GB" sz="1600" dirty="0" smtClean="0">
                <a:solidFill>
                  <a:srgbClr val="000000"/>
                </a:solidFill>
                <a:highlight>
                  <a:srgbClr val="FFFFFF"/>
                </a:highlight>
                <a:latin typeface="Consolas" panose="020B0609020204030204" pitchFamily="49" charset="0"/>
              </a:rPr>
              <a:t> Reduce(</a:t>
            </a:r>
            <a:r>
              <a:rPr lang="en-GB" sz="1600" dirty="0" smtClean="0">
                <a:solidFill>
                  <a:srgbClr val="0000FF"/>
                </a:solidFill>
                <a:highlight>
                  <a:srgbClr val="FFFFFF"/>
                </a:highlight>
                <a:latin typeface="Consolas" panose="020B0609020204030204" pitchFamily="49" charset="0"/>
              </a:rPr>
              <a:t>string</a:t>
            </a:r>
            <a:r>
              <a:rPr lang="en-GB" sz="1600" dirty="0" smtClean="0">
                <a:solidFill>
                  <a:srgbClr val="000000"/>
                </a:solidFill>
                <a:highlight>
                  <a:srgbClr val="FFFFFF"/>
                </a:highlight>
                <a:latin typeface="Consolas" panose="020B0609020204030204" pitchFamily="49" charset="0"/>
              </a:rPr>
              <a:t> key, </a:t>
            </a:r>
            <a:r>
              <a:rPr lang="en-GB" sz="1600" dirty="0" err="1" smtClean="0">
                <a:solidFill>
                  <a:srgbClr val="000000"/>
                </a:solidFill>
                <a:highlight>
                  <a:srgbClr val="FFFFFF"/>
                </a:highlight>
                <a:latin typeface="Consolas" panose="020B0609020204030204" pitchFamily="49" charset="0"/>
              </a:rPr>
              <a:t>IEnumerable</a:t>
            </a:r>
            <a:r>
              <a:rPr lang="en-GB" sz="1600" dirty="0" smtClean="0">
                <a:solidFill>
                  <a:srgbClr val="000000"/>
                </a:solidFill>
                <a:highlight>
                  <a:srgbClr val="FFFFFF"/>
                </a:highlight>
                <a:latin typeface="Consolas" panose="020B0609020204030204" pitchFamily="49" charset="0"/>
              </a:rPr>
              <a:t>&lt;string&gt; values, </a:t>
            </a:r>
            <a:r>
              <a:rPr lang="en-GB" sz="1600" dirty="0" err="1" smtClean="0">
                <a:solidFill>
                  <a:srgbClr val="2B91AF"/>
                </a:solidFill>
                <a:highlight>
                  <a:srgbClr val="FFFFFF"/>
                </a:highlight>
                <a:latin typeface="Consolas" panose="020B0609020204030204" pitchFamily="49" charset="0"/>
              </a:rPr>
              <a:t>ReducerContext</a:t>
            </a:r>
            <a:r>
              <a:rPr lang="en-GB" sz="1600" dirty="0" smtClean="0">
                <a:solidFill>
                  <a:srgbClr val="000000"/>
                </a:solidFill>
                <a:highlight>
                  <a:srgbClr val="FFFFFF"/>
                </a:highlight>
                <a:latin typeface="Consolas" panose="020B0609020204030204" pitchFamily="49" charset="0"/>
              </a:rPr>
              <a:t> context)</a:t>
            </a:r>
          </a:p>
          <a:p>
            <a:r>
              <a:rPr lang="en-GB" sz="1600" dirty="0" smtClean="0">
                <a:solidFill>
                  <a:srgbClr val="000000"/>
                </a:solidFill>
                <a:highlight>
                  <a:srgbClr val="FFFFFF"/>
                </a:highlight>
                <a:latin typeface="Consolas" panose="020B0609020204030204" pitchFamily="49" charset="0"/>
              </a:rPr>
              <a:t>        {            </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context.EmitKeyValue</a:t>
            </a:r>
            <a:r>
              <a:rPr lang="en-GB" sz="1600" dirty="0">
                <a:solidFill>
                  <a:srgbClr val="000000"/>
                </a:solidFill>
                <a:highlight>
                  <a:srgbClr val="FFFFFF"/>
                </a:highlight>
                <a:latin typeface="Consolas" panose="020B0609020204030204" pitchFamily="49" charset="0"/>
              </a:rPr>
              <a:t>(key, </a:t>
            </a:r>
            <a:r>
              <a:rPr lang="en-GB" sz="1600" dirty="0" err="1">
                <a:solidFill>
                  <a:srgbClr val="000000"/>
                </a:solidFill>
                <a:highlight>
                  <a:srgbClr val="FFFFFF"/>
                </a:highlight>
                <a:latin typeface="Consolas" panose="020B0609020204030204" pitchFamily="49" charset="0"/>
              </a:rPr>
              <a:t>values.Count</a:t>
            </a:r>
            <a:r>
              <a:rPr lang="en-GB" sz="1600" dirty="0" smtClean="0">
                <a:solidFill>
                  <a:srgbClr val="000000"/>
                </a:solidFill>
                <a:highlight>
                  <a:srgbClr val="FFFFFF"/>
                </a:highlight>
                <a:latin typeface="Consolas" panose="020B0609020204030204" pitchFamily="49" charset="0"/>
              </a:rPr>
              <a:t>());</a:t>
            </a: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endParaRPr lang="en-US" sz="1600" dirty="0" smtClean="0">
              <a:solidFill>
                <a:schemeClr val="bg2">
                  <a:lumMod val="50000"/>
                  <a:alpha val="99000"/>
                </a:schemeClr>
              </a:solidFill>
            </a:endParaRPr>
          </a:p>
        </p:txBody>
      </p:sp>
      <p:sp>
        <p:nvSpPr>
          <p:cNvPr id="7" name="Title 1"/>
          <p:cNvSpPr>
            <a:spLocks noGrp="1"/>
          </p:cNvSpPr>
          <p:nvPr>
            <p:ph type="title"/>
          </p:nvPr>
        </p:nvSpPr>
        <p:spPr>
          <a:xfrm>
            <a:off x="519248" y="228601"/>
            <a:ext cx="11151917" cy="747897"/>
          </a:xfrm>
        </p:spPr>
        <p:txBody>
          <a:bodyPr/>
          <a:lstStyle/>
          <a:p>
            <a:r>
              <a:rPr lang="en-US" dirty="0" smtClean="0"/>
              <a:t>Reducer</a:t>
            </a:r>
            <a:endParaRPr lang="en-US" dirty="0"/>
          </a:p>
        </p:txBody>
      </p:sp>
    </p:spTree>
    <p:extLst>
      <p:ext uri="{BB962C8B-B14F-4D97-AF65-F5344CB8AC3E}">
        <p14:creationId xmlns:p14="http://schemas.microsoft.com/office/powerpoint/2010/main" val="22895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503721"/>
            <a:ext cx="10237787" cy="997196"/>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Solving problems through distribution</a:t>
            </a:r>
            <a:endParaRPr lang="en-GB" dirty="0"/>
          </a:p>
        </p:txBody>
      </p:sp>
      <p:sp>
        <p:nvSpPr>
          <p:cNvPr id="3" name="Text Placeholder 2"/>
          <p:cNvSpPr>
            <a:spLocks noGrp="1"/>
          </p:cNvSpPr>
          <p:nvPr>
            <p:ph type="body" sz="quarter" idx="10"/>
          </p:nvPr>
        </p:nvSpPr>
        <p:spPr>
          <a:xfrm>
            <a:off x="519248" y="1447799"/>
            <a:ext cx="11151917" cy="4431983"/>
          </a:xfrm>
        </p:spPr>
        <p:txBody>
          <a:bodyPr/>
          <a:lstStyle/>
          <a:p>
            <a:r>
              <a:rPr lang="en-GB" dirty="0" smtClean="0"/>
              <a:t>Some challenges become bound by hardware capacity; 24 hours on 1 machine can be 1 hours on 24 machines.</a:t>
            </a:r>
          </a:p>
          <a:p>
            <a:endParaRPr lang="en-GB" dirty="0"/>
          </a:p>
          <a:p>
            <a:r>
              <a:rPr lang="en-GB" dirty="0" smtClean="0"/>
              <a:t>These 24 machines require orchestration; jobs are to be divided into tasks and tasks are distributed across a cluster.</a:t>
            </a:r>
          </a:p>
          <a:p>
            <a:endParaRPr lang="en-GB" dirty="0"/>
          </a:p>
          <a:p>
            <a:r>
              <a:rPr lang="en-GB" dirty="0" smtClean="0"/>
              <a:t>There are systems of software required to facilitate the distribution; examples are Hadoop and HPC Server.</a:t>
            </a:r>
          </a:p>
          <a:p>
            <a:endParaRPr lang="en-GB" dirty="0"/>
          </a:p>
          <a:p>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Big Data </a:t>
            </a:r>
            <a:r>
              <a:rPr lang="en-US" sz="7000" dirty="0" err="1" smtClean="0"/>
              <a:t>vs</a:t>
            </a:r>
            <a:r>
              <a:rPr lang="en-US" sz="7000" dirty="0" smtClean="0"/>
              <a:t> Big Compute</a:t>
            </a:r>
            <a:endParaRPr lang="en-US" sz="700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794870" y="0"/>
          <a:ext cx="1040384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53927" y="5112193"/>
            <a:ext cx="883319" cy="1429990"/>
          </a:xfrm>
          <a:prstGeom prst="rect">
            <a:avLst/>
          </a:prstGeom>
          <a:noFill/>
          <a:ln>
            <a:noFill/>
          </a:ln>
          <a:effectLst/>
          <a:extLst/>
        </p:spPr>
      </p:pic>
      <p:sp>
        <p:nvSpPr>
          <p:cNvPr id="10" name="TextBox 9"/>
          <p:cNvSpPr txBox="1"/>
          <p:nvPr/>
        </p:nvSpPr>
        <p:spPr>
          <a:xfrm>
            <a:off x="4055632" y="5580966"/>
            <a:ext cx="1204857" cy="492443"/>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Open MPI</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821" y="559398"/>
            <a:ext cx="1718141" cy="12886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3666" y="952663"/>
            <a:ext cx="1204857" cy="221599"/>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Hadoop</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5335793" y="2990628"/>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29997" y="3302599"/>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82895" y="3146613"/>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153" y="1447800"/>
            <a:ext cx="5880847" cy="1523494"/>
          </a:xfrm>
        </p:spPr>
        <p:txBody>
          <a:bodyPr/>
          <a:lstStyle/>
          <a:p>
            <a:r>
              <a:rPr lang="en-GB" dirty="0" smtClean="0"/>
              <a:t>All distributed compute works on the basis of taking a large JOB and breaking it to many smaller TASKS which are then parallelised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915489" y="3567356"/>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Hadoop</a:t>
            </a:r>
          </a:p>
        </p:txBody>
      </p:sp>
      <p:sp>
        <p:nvSpPr>
          <p:cNvPr id="4" name="Rectangle 3"/>
          <p:cNvSpPr/>
          <p:nvPr/>
        </p:nvSpPr>
        <p:spPr bwMode="auto">
          <a:xfrm>
            <a:off x="4624408"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6065479"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4624408" y="5038999"/>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4957749"/>
            <a:ext cx="1098275" cy="1098275"/>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3703539"/>
            <a:ext cx="1048968" cy="1048968"/>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3698833"/>
            <a:ext cx="1048968" cy="1048968"/>
          </a:xfrm>
          <a:prstGeom prst="rect">
            <a:avLst/>
          </a:prstGeom>
          <a:noFill/>
        </p:spPr>
      </p:pic>
      <p:sp>
        <p:nvSpPr>
          <p:cNvPr id="10" name="Content Placeholder 7"/>
          <p:cNvSpPr txBox="1">
            <a:spLocks/>
          </p:cNvSpPr>
          <p:nvPr/>
        </p:nvSpPr>
        <p:spPr bwMode="auto">
          <a:xfrm>
            <a:off x="1915489" y="528625"/>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HPC</a:t>
            </a:r>
          </a:p>
        </p:txBody>
      </p:sp>
      <p:sp>
        <p:nvSpPr>
          <p:cNvPr id="11" name="Rectangle 10"/>
          <p:cNvSpPr/>
          <p:nvPr/>
        </p:nvSpPr>
        <p:spPr bwMode="auto">
          <a:xfrm>
            <a:off x="4624408"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6065479"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4624408" y="2000268"/>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1919017"/>
            <a:ext cx="1098275" cy="1098275"/>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664808"/>
            <a:ext cx="1048968" cy="104896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660102"/>
            <a:ext cx="1048968" cy="1048968"/>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7433</TotalTime>
  <Words>3864</Words>
  <Application>Microsoft Office PowerPoint</Application>
  <PresentationFormat>Widescreen</PresentationFormat>
  <Paragraphs>678</Paragraphs>
  <Slides>32</Slides>
  <Notes>24</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32</vt:i4>
      </vt:variant>
    </vt:vector>
  </HeadingPairs>
  <TitlesOfParts>
    <vt:vector size="58" baseType="lpstr">
      <vt:lpstr>微软雅黑</vt:lpstr>
      <vt:lpstr>宋体</vt:lpstr>
      <vt:lpstr>Arial</vt:lpstr>
      <vt:lpstr>Arial Bold</vt:lpstr>
      <vt:lpstr>Calibri</vt:lpstr>
      <vt:lpstr>Consolas</vt:lpstr>
      <vt:lpstr>Segoe Semibold</vt:lpstr>
      <vt:lpstr>Segoe UI</vt:lpstr>
      <vt:lpstr>Segoe UI Light</vt:lpstr>
      <vt:lpstr>Times New Roman</vt:lpstr>
      <vt:lpstr>Wingdings</vt:lpstr>
      <vt:lpstr>ヒラギノ角ゴ Pro W3</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Big Data and Big Compute</vt:lpstr>
      <vt:lpstr>Agenda</vt:lpstr>
      <vt:lpstr>PowerPoint Presentation</vt:lpstr>
      <vt:lpstr>Solving problems through distribution</vt:lpstr>
      <vt:lpstr>Creating an HDInsight Cluster</vt:lpstr>
      <vt:lpstr>PowerPoint Presentation</vt:lpstr>
      <vt:lpstr>PowerPoint Presentation</vt:lpstr>
      <vt:lpstr>All distributed compute works on the basis of taking a large JOB and breaking it to many smaller TASKS which are then parallelised</vt:lpstr>
      <vt:lpstr>PowerPoint Presentation</vt:lpstr>
      <vt:lpstr>PowerPoint Presentation</vt:lpstr>
      <vt:lpstr>KEY TRENDS</vt:lpstr>
      <vt:lpstr>What is Big Data?</vt:lpstr>
      <vt:lpstr>PowerPoint Presentation</vt:lpstr>
      <vt:lpstr>Devices: Internet and Internet of things</vt:lpstr>
      <vt:lpstr>PowerPoint Presentation</vt:lpstr>
      <vt:lpstr>PowerPoint Presentation</vt:lpstr>
      <vt:lpstr>MapReduce: Move Code to the Data</vt:lpstr>
      <vt:lpstr>So How Does It Work?</vt:lpstr>
      <vt:lpstr>Traditional RDBMS vs. NoSQL</vt:lpstr>
      <vt:lpstr>PowerPoint Presentation</vt:lpstr>
      <vt:lpstr>Navigating the  HDInsight portal</vt:lpstr>
      <vt:lpstr>PowerPoint Presentation</vt:lpstr>
      <vt:lpstr>Storing Data with HDInsight</vt:lpstr>
      <vt:lpstr>HDFS on Azure: Tale of two File Systems</vt:lpstr>
      <vt:lpstr>Azure Storage (ASV)</vt:lpstr>
      <vt:lpstr>Map Reduce</vt:lpstr>
      <vt:lpstr>Hadoop SDK</vt:lpstr>
      <vt:lpstr>Jobs</vt:lpstr>
      <vt:lpstr>Mapper</vt:lpstr>
      <vt:lpstr>Reducer</vt:lpstr>
      <vt:lpstr>Running Map-Reduce</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36</cp:revision>
  <dcterms:created xsi:type="dcterms:W3CDTF">2013-08-21T10:51:45Z</dcterms:created>
  <dcterms:modified xsi:type="dcterms:W3CDTF">2013-09-08T15:13:39Z</dcterms:modified>
</cp:coreProperties>
</file>